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13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A49F5E-96BB-4B60-8FF6-544C26199269}" type="datetimeFigureOut">
              <a:rPr lang="en-US" smtClean="0"/>
              <a:t>3/19/2012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6DCDE2-A7CA-44AC-9F18-93AECB415DF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there a relationship between the two</a:t>
            </a:r>
            <a:r>
              <a:rPr lang="en-US" baseline="0" dirty="0" smtClean="0"/>
              <a:t> variables SAT-Verbal and GPA?</a:t>
            </a:r>
          </a:p>
          <a:p>
            <a:endParaRPr lang="en-US" baseline="0" dirty="0" smtClean="0"/>
          </a:p>
          <a:p>
            <a:r>
              <a:rPr lang="en-US" baseline="0" dirty="0" smtClean="0"/>
              <a:t>Yes, there is a relationship.  As SAT-V rises, so does GPA.  As GPA rises, so does SAT-V.</a:t>
            </a:r>
          </a:p>
          <a:p>
            <a:r>
              <a:rPr lang="en-US" baseline="0" dirty="0" smtClean="0"/>
              <a:t>This type of relationship is called a direct relationship (positive relationship) </a:t>
            </a:r>
          </a:p>
          <a:p>
            <a:r>
              <a:rPr lang="en-US" baseline="0" dirty="0" smtClean="0"/>
              <a:t> </a:t>
            </a:r>
          </a:p>
        </p:txBody>
      </p:sp>
      <p:sp>
        <p:nvSpPr>
          <p:cNvPr id="4" name="Slide Number Placeholder 3"/>
          <p:cNvSpPr>
            <a:spLocks noGrp="1"/>
          </p:cNvSpPr>
          <p:nvPr>
            <p:ph type="sldNum" sz="quarter" idx="10"/>
          </p:nvPr>
        </p:nvSpPr>
        <p:spPr/>
        <p:txBody>
          <a:bodyPr/>
          <a:lstStyle/>
          <a:p>
            <a:fld id="{AF7C17AB-17E5-43B7-B783-1196C313FE0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there a relationship between the two</a:t>
            </a:r>
            <a:r>
              <a:rPr lang="en-US" baseline="0" dirty="0" smtClean="0"/>
              <a:t> variables Self-Concept and Depression?</a:t>
            </a:r>
          </a:p>
          <a:p>
            <a:endParaRPr lang="en-US" baseline="0" dirty="0" smtClean="0"/>
          </a:p>
          <a:p>
            <a:r>
              <a:rPr lang="en-US" baseline="0" dirty="0" smtClean="0"/>
              <a:t>Yes, there is a relationship.  As Self Concept rises, Depression goes down.  As Depression rises, Self-Concept goes down.</a:t>
            </a:r>
          </a:p>
          <a:p>
            <a:r>
              <a:rPr lang="en-US" baseline="0" dirty="0" smtClean="0"/>
              <a:t>This type of relationship is called a inverse relationship (negative relationship) </a:t>
            </a:r>
          </a:p>
          <a:p>
            <a:r>
              <a:rPr lang="en-US" baseline="0" dirty="0" smtClean="0"/>
              <a:t> </a:t>
            </a:r>
          </a:p>
        </p:txBody>
      </p:sp>
      <p:sp>
        <p:nvSpPr>
          <p:cNvPr id="4" name="Slide Number Placeholder 3"/>
          <p:cNvSpPr>
            <a:spLocks noGrp="1"/>
          </p:cNvSpPr>
          <p:nvPr>
            <p:ph type="sldNum" sz="quarter" idx="10"/>
          </p:nvPr>
        </p:nvSpPr>
        <p:spPr/>
        <p:txBody>
          <a:bodyPr/>
          <a:lstStyle/>
          <a:p>
            <a:fld id="{AF7C17AB-17E5-43B7-B783-1196C313FE0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Example 1 and Example 2  Which is direct?  Which is inverse?</a:t>
            </a:r>
          </a:p>
          <a:p>
            <a:endParaRPr lang="en-US" baseline="0" dirty="0" smtClean="0"/>
          </a:p>
          <a:p>
            <a:r>
              <a:rPr lang="en-US" baseline="0" dirty="0" smtClean="0"/>
              <a:t>Example 1 inverse</a:t>
            </a:r>
          </a:p>
          <a:p>
            <a:r>
              <a:rPr lang="en-US" baseline="0" dirty="0" smtClean="0"/>
              <a:t>Example 2 direct</a:t>
            </a:r>
          </a:p>
        </p:txBody>
      </p:sp>
      <p:sp>
        <p:nvSpPr>
          <p:cNvPr id="4" name="Slide Number Placeholder 3"/>
          <p:cNvSpPr>
            <a:spLocks noGrp="1"/>
          </p:cNvSpPr>
          <p:nvPr>
            <p:ph type="sldNum" sz="quarter" idx="10"/>
          </p:nvPr>
        </p:nvSpPr>
        <p:spPr/>
        <p:txBody>
          <a:bodyPr/>
          <a:lstStyle/>
          <a:p>
            <a:fld id="{AF7C17AB-17E5-43B7-B783-1196C313FE07}"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our previous example, while there is an indirect relationship between the scores, we do not have the ability to state Lower Self-Concept CAUSES Depression to occur…that one CAUSES the Effect of the other</a:t>
            </a:r>
          </a:p>
          <a:p>
            <a:r>
              <a:rPr lang="en-US" baseline="0" dirty="0" smtClean="0"/>
              <a:t>We have no data to support this because other variables (life experiences, genetic predisposition, home relationships).</a:t>
            </a:r>
          </a:p>
          <a:p>
            <a:endParaRPr lang="en-US" baseline="0" dirty="0" smtClean="0"/>
          </a:p>
          <a:p>
            <a:r>
              <a:rPr lang="en-US" baseline="0" dirty="0" smtClean="0"/>
              <a:t>For our previous example, the researcher might control for family mental health history or may divide the study between treatment and control, allowing the treatment group to receive counseling to improve self-concept, then comparing the scores between the treatment and control.  </a:t>
            </a:r>
          </a:p>
          <a:p>
            <a:endParaRPr lang="en-US" baseline="0" dirty="0" smtClean="0"/>
          </a:p>
          <a:p>
            <a:r>
              <a:rPr lang="en-US" baseline="0" dirty="0" smtClean="0"/>
              <a:t>Initial data could be used by the College Board (who develops the SAT) to validate that it is a good predictor of college success.  </a:t>
            </a:r>
          </a:p>
          <a:p>
            <a:endParaRPr lang="en-US" baseline="0" dirty="0" smtClean="0"/>
          </a:p>
          <a:p>
            <a:r>
              <a:rPr lang="en-US" baseline="0" dirty="0" smtClean="0"/>
              <a:t>Exercise:  Find a partner or two.  Think about your life, your major, what you did on the way to class today.  Name one direct relationship.  Name one indirect relationship.  Could you find a causal relationship between either?  Why or why not?  Write down your responses with all names of group members.  I will help as needed and collect work in about 15 minutes.  Raise you hand if you have a question or if you have completed your work.  You may take a break for a few minutes after your group finishes (no more that a quick trip!!! 3-5 minutes). </a:t>
            </a:r>
          </a:p>
          <a:p>
            <a:endParaRPr lang="en-US" dirty="0"/>
          </a:p>
        </p:txBody>
      </p:sp>
      <p:sp>
        <p:nvSpPr>
          <p:cNvPr id="4" name="Slide Number Placeholder 3"/>
          <p:cNvSpPr>
            <a:spLocks noGrp="1"/>
          </p:cNvSpPr>
          <p:nvPr>
            <p:ph type="sldNum" sz="quarter" idx="10"/>
          </p:nvPr>
        </p:nvSpPr>
        <p:spPr/>
        <p:txBody>
          <a:bodyPr/>
          <a:lstStyle/>
          <a:p>
            <a:fld id="{AF7C17AB-17E5-43B7-B783-1196C313FE07}"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3A1EEE-A3D7-4FEE-AAA9-F1B3D44A657A}"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3A1EEE-A3D7-4FEE-AAA9-F1B3D44A657A}"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3A1EEE-A3D7-4FEE-AAA9-F1B3D44A657A}"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3A1EEE-A3D7-4FEE-AAA9-F1B3D44A657A}"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3A1EEE-A3D7-4FEE-AAA9-F1B3D44A657A}" type="datetimeFigureOut">
              <a:rPr lang="en-US" smtClean="0"/>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3A1EEE-A3D7-4FEE-AAA9-F1B3D44A657A}"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3A1EEE-A3D7-4FEE-AAA9-F1B3D44A657A}" type="datetimeFigureOut">
              <a:rPr lang="en-US" smtClean="0"/>
              <a:t>3/19/2012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3A1EEE-A3D7-4FEE-AAA9-F1B3D44A657A}" type="datetimeFigureOut">
              <a:rPr lang="en-US" smtClean="0"/>
              <a:t>3/19/2012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3A1EEE-A3D7-4FEE-AAA9-F1B3D44A657A}" type="datetimeFigureOut">
              <a:rPr lang="en-US" smtClean="0"/>
              <a:t>3/19/2012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3A1EEE-A3D7-4FEE-AAA9-F1B3D44A657A}"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3A1EEE-A3D7-4FEE-AAA9-F1B3D44A657A}" type="datetimeFigureOut">
              <a:rPr lang="en-US" smtClean="0"/>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8FA96-991B-40DA-A5ED-CB64BEC40B9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3A1EEE-A3D7-4FEE-AAA9-F1B3D44A657A}" type="datetimeFigureOut">
              <a:rPr lang="en-US" smtClean="0"/>
              <a:t>3/19/2012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E8FA96-991B-40DA-A5ED-CB64BEC40B9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Correlation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Statistical studies based on the relationship between variables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Correlation</a:t>
            </a:r>
            <a:endParaRPr lang="en-US" dirty="0"/>
          </a:p>
        </p:txBody>
      </p:sp>
      <p:sp>
        <p:nvSpPr>
          <p:cNvPr id="3" name="Content Placeholder 2"/>
          <p:cNvSpPr>
            <a:spLocks noGrp="1"/>
          </p:cNvSpPr>
          <p:nvPr>
            <p:ph idx="1"/>
          </p:nvPr>
        </p:nvSpPr>
        <p:spPr>
          <a:xfrm>
            <a:off x="457200" y="1143000"/>
            <a:ext cx="8229600" cy="3657600"/>
          </a:xfrm>
        </p:spPr>
        <p:txBody>
          <a:bodyPr>
            <a:normAutofit/>
          </a:bodyPr>
          <a:lstStyle/>
          <a:p>
            <a:r>
              <a:rPr lang="en-US" sz="2800" dirty="0" smtClean="0"/>
              <a:t>The extent to which 2 variables are related across a group of subjects/objects</a:t>
            </a:r>
          </a:p>
          <a:p>
            <a:pPr>
              <a:buNone/>
            </a:pPr>
            <a:r>
              <a:rPr lang="en-US" sz="2800" dirty="0" smtClean="0"/>
              <a:t>Ex:</a:t>
            </a:r>
            <a:r>
              <a:rPr lang="en-US" dirty="0" smtClean="0"/>
              <a:t>  </a:t>
            </a:r>
          </a:p>
          <a:p>
            <a:pPr>
              <a:buNone/>
            </a:pPr>
            <a:endParaRPr lang="en-US" dirty="0" smtClean="0"/>
          </a:p>
          <a:p>
            <a:pPr>
              <a:buNone/>
            </a:pPr>
            <a:endParaRPr lang="en-US" dirty="0"/>
          </a:p>
          <a:p>
            <a:pPr>
              <a:buNone/>
            </a:pPr>
            <a:endParaRPr lang="en-US" dirty="0" smtClean="0"/>
          </a:p>
          <a:p>
            <a:pPr>
              <a:buNone/>
            </a:pPr>
            <a:endParaRPr lang="en-US" dirty="0"/>
          </a:p>
        </p:txBody>
      </p:sp>
      <p:graphicFrame>
        <p:nvGraphicFramePr>
          <p:cNvPr id="4" name="Table 3"/>
          <p:cNvGraphicFramePr>
            <a:graphicFrameLocks noGrp="1"/>
          </p:cNvGraphicFramePr>
          <p:nvPr/>
        </p:nvGraphicFramePr>
        <p:xfrm>
          <a:off x="1219200" y="2286000"/>
          <a:ext cx="6096000" cy="2824479"/>
        </p:xfrm>
        <a:graphic>
          <a:graphicData uri="http://schemas.openxmlformats.org/drawingml/2006/table">
            <a:tbl>
              <a:tblPr firstRow="1" bandRow="1">
                <a:tableStyleId>{5C22544A-7EE6-4342-B048-85BDC9FD1C3A}</a:tableStyleId>
              </a:tblPr>
              <a:tblGrid>
                <a:gridCol w="2032000"/>
                <a:gridCol w="2032000"/>
                <a:gridCol w="2032000"/>
              </a:tblGrid>
              <a:tr h="403497">
                <a:tc>
                  <a:txBody>
                    <a:bodyPr/>
                    <a:lstStyle/>
                    <a:p>
                      <a:r>
                        <a:rPr lang="en-US" dirty="0" smtClean="0"/>
                        <a:t>Student</a:t>
                      </a:r>
                      <a:endParaRPr lang="en-US" dirty="0"/>
                    </a:p>
                  </a:txBody>
                  <a:tcPr/>
                </a:tc>
                <a:tc>
                  <a:txBody>
                    <a:bodyPr/>
                    <a:lstStyle/>
                    <a:p>
                      <a:r>
                        <a:rPr lang="en-US" dirty="0" smtClean="0"/>
                        <a:t>SAT-V</a:t>
                      </a:r>
                      <a:endParaRPr lang="en-US" dirty="0"/>
                    </a:p>
                  </a:txBody>
                  <a:tcPr/>
                </a:tc>
                <a:tc>
                  <a:txBody>
                    <a:bodyPr/>
                    <a:lstStyle/>
                    <a:p>
                      <a:r>
                        <a:rPr lang="en-US" dirty="0" smtClean="0"/>
                        <a:t>GPA</a:t>
                      </a:r>
                      <a:endParaRPr lang="en-US" dirty="0"/>
                    </a:p>
                  </a:txBody>
                  <a:tcPr/>
                </a:tc>
              </a:tr>
              <a:tr h="403497">
                <a:tc>
                  <a:txBody>
                    <a:bodyPr/>
                    <a:lstStyle/>
                    <a:p>
                      <a:r>
                        <a:rPr lang="en-US" dirty="0" smtClean="0"/>
                        <a:t>John</a:t>
                      </a:r>
                      <a:endParaRPr lang="en-US" dirty="0"/>
                    </a:p>
                  </a:txBody>
                  <a:tcPr/>
                </a:tc>
                <a:tc>
                  <a:txBody>
                    <a:bodyPr/>
                    <a:lstStyle/>
                    <a:p>
                      <a:r>
                        <a:rPr lang="en-US" dirty="0" smtClean="0"/>
                        <a:t>333</a:t>
                      </a:r>
                      <a:endParaRPr lang="en-US" dirty="0"/>
                    </a:p>
                  </a:txBody>
                  <a:tcPr/>
                </a:tc>
                <a:tc>
                  <a:txBody>
                    <a:bodyPr/>
                    <a:lstStyle/>
                    <a:p>
                      <a:r>
                        <a:rPr lang="en-US" dirty="0" smtClean="0"/>
                        <a:t>2.0</a:t>
                      </a:r>
                      <a:endParaRPr lang="en-US" dirty="0"/>
                    </a:p>
                  </a:txBody>
                  <a:tcPr/>
                </a:tc>
              </a:tr>
              <a:tr h="403497">
                <a:tc>
                  <a:txBody>
                    <a:bodyPr/>
                    <a:lstStyle/>
                    <a:p>
                      <a:r>
                        <a:rPr lang="en-US" dirty="0" smtClean="0"/>
                        <a:t>Janet</a:t>
                      </a:r>
                      <a:endParaRPr lang="en-US" dirty="0"/>
                    </a:p>
                  </a:txBody>
                  <a:tcPr/>
                </a:tc>
                <a:tc>
                  <a:txBody>
                    <a:bodyPr/>
                    <a:lstStyle/>
                    <a:p>
                      <a:r>
                        <a:rPr lang="en-US" dirty="0" smtClean="0"/>
                        <a:t>756</a:t>
                      </a:r>
                      <a:endParaRPr lang="en-US" dirty="0"/>
                    </a:p>
                  </a:txBody>
                  <a:tcPr/>
                </a:tc>
                <a:tc>
                  <a:txBody>
                    <a:bodyPr/>
                    <a:lstStyle/>
                    <a:p>
                      <a:r>
                        <a:rPr lang="en-US" dirty="0" smtClean="0"/>
                        <a:t>3.8</a:t>
                      </a:r>
                      <a:endParaRPr lang="en-US" dirty="0"/>
                    </a:p>
                  </a:txBody>
                  <a:tcPr/>
                </a:tc>
              </a:tr>
              <a:tr h="403497">
                <a:tc>
                  <a:txBody>
                    <a:bodyPr/>
                    <a:lstStyle/>
                    <a:p>
                      <a:r>
                        <a:rPr lang="en-US" dirty="0" smtClean="0"/>
                        <a:t>Thomas</a:t>
                      </a:r>
                      <a:endParaRPr lang="en-US" dirty="0"/>
                    </a:p>
                  </a:txBody>
                  <a:tcPr/>
                </a:tc>
                <a:tc>
                  <a:txBody>
                    <a:bodyPr/>
                    <a:lstStyle/>
                    <a:p>
                      <a:r>
                        <a:rPr lang="en-US" dirty="0" smtClean="0"/>
                        <a:t>444</a:t>
                      </a:r>
                      <a:endParaRPr lang="en-US" dirty="0"/>
                    </a:p>
                  </a:txBody>
                  <a:tcPr/>
                </a:tc>
                <a:tc>
                  <a:txBody>
                    <a:bodyPr/>
                    <a:lstStyle/>
                    <a:p>
                      <a:r>
                        <a:rPr lang="en-US" dirty="0" smtClean="0"/>
                        <a:t>2.5</a:t>
                      </a:r>
                      <a:endParaRPr lang="en-US" dirty="0"/>
                    </a:p>
                  </a:txBody>
                  <a:tcPr/>
                </a:tc>
              </a:tr>
              <a:tr h="403497">
                <a:tc>
                  <a:txBody>
                    <a:bodyPr/>
                    <a:lstStyle/>
                    <a:p>
                      <a:r>
                        <a:rPr lang="en-US" dirty="0" smtClean="0"/>
                        <a:t>Scotty</a:t>
                      </a:r>
                      <a:endParaRPr lang="en-US" dirty="0"/>
                    </a:p>
                  </a:txBody>
                  <a:tcPr/>
                </a:tc>
                <a:tc>
                  <a:txBody>
                    <a:bodyPr/>
                    <a:lstStyle/>
                    <a:p>
                      <a:r>
                        <a:rPr lang="en-US" dirty="0" smtClean="0"/>
                        <a:t>629</a:t>
                      </a:r>
                      <a:endParaRPr lang="en-US" dirty="0"/>
                    </a:p>
                  </a:txBody>
                  <a:tcPr/>
                </a:tc>
                <a:tc>
                  <a:txBody>
                    <a:bodyPr/>
                    <a:lstStyle/>
                    <a:p>
                      <a:r>
                        <a:rPr lang="en-US" dirty="0" smtClean="0"/>
                        <a:t>3.2</a:t>
                      </a:r>
                      <a:endParaRPr lang="en-US" dirty="0"/>
                    </a:p>
                  </a:txBody>
                  <a:tcPr/>
                </a:tc>
              </a:tr>
              <a:tr h="403497">
                <a:tc>
                  <a:txBody>
                    <a:bodyPr/>
                    <a:lstStyle/>
                    <a:p>
                      <a:r>
                        <a:rPr lang="en-US" dirty="0" smtClean="0"/>
                        <a:t>Diana </a:t>
                      </a:r>
                      <a:endParaRPr lang="en-US" dirty="0"/>
                    </a:p>
                  </a:txBody>
                  <a:tcPr/>
                </a:tc>
                <a:tc>
                  <a:txBody>
                    <a:bodyPr/>
                    <a:lstStyle/>
                    <a:p>
                      <a:r>
                        <a:rPr lang="en-US" dirty="0" smtClean="0"/>
                        <a:t>501</a:t>
                      </a:r>
                      <a:endParaRPr lang="en-US" dirty="0"/>
                    </a:p>
                  </a:txBody>
                  <a:tcPr/>
                </a:tc>
                <a:tc>
                  <a:txBody>
                    <a:bodyPr/>
                    <a:lstStyle/>
                    <a:p>
                      <a:r>
                        <a:rPr lang="en-US" dirty="0" smtClean="0"/>
                        <a:t>2.8</a:t>
                      </a:r>
                      <a:endParaRPr lang="en-US" dirty="0"/>
                    </a:p>
                  </a:txBody>
                  <a:tcPr/>
                </a:tc>
              </a:tr>
              <a:tr h="403497">
                <a:tc>
                  <a:txBody>
                    <a:bodyPr/>
                    <a:lstStyle/>
                    <a:p>
                      <a:r>
                        <a:rPr lang="en-US" dirty="0" smtClean="0"/>
                        <a:t>Hillary</a:t>
                      </a:r>
                      <a:endParaRPr lang="en-US" dirty="0"/>
                    </a:p>
                  </a:txBody>
                  <a:tcPr/>
                </a:tc>
                <a:tc>
                  <a:txBody>
                    <a:bodyPr/>
                    <a:lstStyle/>
                    <a:p>
                      <a:r>
                        <a:rPr lang="en-US" dirty="0" smtClean="0"/>
                        <a:t>245</a:t>
                      </a:r>
                      <a:endParaRPr lang="en-US" dirty="0"/>
                    </a:p>
                  </a:txBody>
                  <a:tcPr/>
                </a:tc>
                <a:tc>
                  <a:txBody>
                    <a:bodyPr/>
                    <a:lstStyle/>
                    <a:p>
                      <a:r>
                        <a:rPr lang="en-US" dirty="0" smtClean="0"/>
                        <a:t>1.4</a:t>
                      </a:r>
                      <a:endParaRPr lang="en-US" dirty="0"/>
                    </a:p>
                  </a:txBody>
                  <a:tcPr/>
                </a:tc>
              </a:tr>
            </a:tbl>
          </a:graphicData>
        </a:graphic>
      </p:graphicFrame>
      <p:sp>
        <p:nvSpPr>
          <p:cNvPr id="5" name="TextBox 4"/>
          <p:cNvSpPr txBox="1"/>
          <p:nvPr/>
        </p:nvSpPr>
        <p:spPr>
          <a:xfrm>
            <a:off x="457200" y="5257800"/>
            <a:ext cx="8382000" cy="1661993"/>
          </a:xfrm>
          <a:prstGeom prst="rect">
            <a:avLst/>
          </a:prstGeom>
          <a:noFill/>
        </p:spPr>
        <p:txBody>
          <a:bodyPr wrap="square" rtlCol="0">
            <a:spAutoFit/>
          </a:bodyPr>
          <a:lstStyle/>
          <a:p>
            <a:r>
              <a:rPr lang="en-US" sz="2800" dirty="0" smtClean="0"/>
              <a:t>Direct Relationship:  </a:t>
            </a:r>
          </a:p>
          <a:p>
            <a:r>
              <a:rPr lang="en-US" sz="2800" dirty="0" smtClean="0"/>
              <a:t>When values of 1 variable rise, so does the other, vv. when 1 variable value lowers, so does the other.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Correlation</a:t>
            </a:r>
            <a:endParaRPr lang="en-US" dirty="0"/>
          </a:p>
        </p:txBody>
      </p:sp>
      <p:sp>
        <p:nvSpPr>
          <p:cNvPr id="3" name="Content Placeholder 2"/>
          <p:cNvSpPr>
            <a:spLocks noGrp="1"/>
          </p:cNvSpPr>
          <p:nvPr>
            <p:ph idx="1"/>
          </p:nvPr>
        </p:nvSpPr>
        <p:spPr>
          <a:xfrm>
            <a:off x="457200" y="1143000"/>
            <a:ext cx="8229600" cy="3657600"/>
          </a:xfrm>
        </p:spPr>
        <p:txBody>
          <a:bodyPr>
            <a:normAutofit/>
          </a:bodyPr>
          <a:lstStyle/>
          <a:p>
            <a:pPr>
              <a:buNone/>
            </a:pPr>
            <a:r>
              <a:rPr lang="en-US" sz="2800" dirty="0" smtClean="0"/>
              <a:t>Ex:</a:t>
            </a:r>
            <a:r>
              <a:rPr lang="en-US" dirty="0" smtClean="0"/>
              <a:t>  </a:t>
            </a:r>
          </a:p>
          <a:p>
            <a:pPr>
              <a:buNone/>
            </a:pPr>
            <a:endParaRPr lang="en-US" dirty="0" smtClean="0"/>
          </a:p>
          <a:p>
            <a:pPr>
              <a:buNone/>
            </a:pPr>
            <a:endParaRPr lang="en-US" dirty="0"/>
          </a:p>
          <a:p>
            <a:pPr>
              <a:buNone/>
            </a:pPr>
            <a:endParaRPr lang="en-US" dirty="0" smtClean="0"/>
          </a:p>
          <a:p>
            <a:pPr>
              <a:buNone/>
            </a:pPr>
            <a:endParaRPr lang="en-US" dirty="0"/>
          </a:p>
        </p:txBody>
      </p:sp>
      <p:graphicFrame>
        <p:nvGraphicFramePr>
          <p:cNvPr id="4" name="Table 3"/>
          <p:cNvGraphicFramePr>
            <a:graphicFrameLocks noGrp="1"/>
          </p:cNvGraphicFramePr>
          <p:nvPr/>
        </p:nvGraphicFramePr>
        <p:xfrm>
          <a:off x="1295400" y="1447800"/>
          <a:ext cx="6096000" cy="2824479"/>
        </p:xfrm>
        <a:graphic>
          <a:graphicData uri="http://schemas.openxmlformats.org/drawingml/2006/table">
            <a:tbl>
              <a:tblPr firstRow="1" bandRow="1">
                <a:tableStyleId>{5C22544A-7EE6-4342-B048-85BDC9FD1C3A}</a:tableStyleId>
              </a:tblPr>
              <a:tblGrid>
                <a:gridCol w="2032000"/>
                <a:gridCol w="2032000"/>
                <a:gridCol w="2032000"/>
              </a:tblGrid>
              <a:tr h="403497">
                <a:tc>
                  <a:txBody>
                    <a:bodyPr/>
                    <a:lstStyle/>
                    <a:p>
                      <a:r>
                        <a:rPr lang="en-US" dirty="0" smtClean="0"/>
                        <a:t>Participant</a:t>
                      </a:r>
                      <a:endParaRPr lang="en-US" dirty="0"/>
                    </a:p>
                  </a:txBody>
                  <a:tcPr/>
                </a:tc>
                <a:tc>
                  <a:txBody>
                    <a:bodyPr/>
                    <a:lstStyle/>
                    <a:p>
                      <a:r>
                        <a:rPr lang="en-US" dirty="0" smtClean="0"/>
                        <a:t>Self-Concept</a:t>
                      </a:r>
                      <a:endParaRPr lang="en-US" dirty="0"/>
                    </a:p>
                  </a:txBody>
                  <a:tcPr/>
                </a:tc>
                <a:tc>
                  <a:txBody>
                    <a:bodyPr/>
                    <a:lstStyle/>
                    <a:p>
                      <a:r>
                        <a:rPr lang="en-US" dirty="0" smtClean="0"/>
                        <a:t>Depression</a:t>
                      </a:r>
                      <a:endParaRPr lang="en-US" dirty="0"/>
                    </a:p>
                  </a:txBody>
                  <a:tcPr/>
                </a:tc>
              </a:tr>
              <a:tr h="403497">
                <a:tc>
                  <a:txBody>
                    <a:bodyPr/>
                    <a:lstStyle/>
                    <a:p>
                      <a:r>
                        <a:rPr lang="en-US" dirty="0" smtClean="0"/>
                        <a:t>John</a:t>
                      </a:r>
                      <a:endParaRPr lang="en-US" dirty="0"/>
                    </a:p>
                  </a:txBody>
                  <a:tcPr/>
                </a:tc>
                <a:tc>
                  <a:txBody>
                    <a:bodyPr/>
                    <a:lstStyle/>
                    <a:p>
                      <a:r>
                        <a:rPr lang="en-US" dirty="0" smtClean="0"/>
                        <a:t>12</a:t>
                      </a:r>
                      <a:endParaRPr lang="en-US" dirty="0"/>
                    </a:p>
                  </a:txBody>
                  <a:tcPr/>
                </a:tc>
                <a:tc>
                  <a:txBody>
                    <a:bodyPr/>
                    <a:lstStyle/>
                    <a:p>
                      <a:r>
                        <a:rPr lang="en-US" dirty="0" smtClean="0"/>
                        <a:t>25</a:t>
                      </a:r>
                      <a:endParaRPr lang="en-US" dirty="0"/>
                    </a:p>
                  </a:txBody>
                  <a:tcPr/>
                </a:tc>
              </a:tr>
              <a:tr h="403497">
                <a:tc>
                  <a:txBody>
                    <a:bodyPr/>
                    <a:lstStyle/>
                    <a:p>
                      <a:r>
                        <a:rPr lang="en-US" dirty="0" smtClean="0"/>
                        <a:t>Janet</a:t>
                      </a:r>
                      <a:endParaRPr lang="en-US" dirty="0"/>
                    </a:p>
                  </a:txBody>
                  <a:tcPr/>
                </a:tc>
                <a:tc>
                  <a:txBody>
                    <a:bodyPr/>
                    <a:lstStyle/>
                    <a:p>
                      <a:r>
                        <a:rPr lang="en-US" dirty="0" smtClean="0"/>
                        <a:t>12</a:t>
                      </a:r>
                      <a:endParaRPr lang="en-US" dirty="0"/>
                    </a:p>
                  </a:txBody>
                  <a:tcPr/>
                </a:tc>
                <a:tc>
                  <a:txBody>
                    <a:bodyPr/>
                    <a:lstStyle/>
                    <a:p>
                      <a:r>
                        <a:rPr lang="en-US" dirty="0" smtClean="0"/>
                        <a:t>29</a:t>
                      </a:r>
                      <a:endParaRPr lang="en-US" dirty="0"/>
                    </a:p>
                  </a:txBody>
                  <a:tcPr/>
                </a:tc>
              </a:tr>
              <a:tr h="403497">
                <a:tc>
                  <a:txBody>
                    <a:bodyPr/>
                    <a:lstStyle/>
                    <a:p>
                      <a:r>
                        <a:rPr lang="en-US" dirty="0" smtClean="0"/>
                        <a:t>Thomas</a:t>
                      </a:r>
                      <a:endParaRPr lang="en-US" dirty="0"/>
                    </a:p>
                  </a:txBody>
                  <a:tcPr/>
                </a:tc>
                <a:tc>
                  <a:txBody>
                    <a:bodyPr/>
                    <a:lstStyle/>
                    <a:p>
                      <a:r>
                        <a:rPr lang="en-US" dirty="0" smtClean="0"/>
                        <a:t>10</a:t>
                      </a:r>
                      <a:endParaRPr lang="en-US" dirty="0"/>
                    </a:p>
                  </a:txBody>
                  <a:tcPr/>
                </a:tc>
                <a:tc>
                  <a:txBody>
                    <a:bodyPr/>
                    <a:lstStyle/>
                    <a:p>
                      <a:r>
                        <a:rPr lang="en-US" dirty="0" smtClean="0"/>
                        <a:t>38</a:t>
                      </a:r>
                      <a:endParaRPr lang="en-US" dirty="0"/>
                    </a:p>
                  </a:txBody>
                  <a:tcPr/>
                </a:tc>
              </a:tr>
              <a:tr h="403497">
                <a:tc>
                  <a:txBody>
                    <a:bodyPr/>
                    <a:lstStyle/>
                    <a:p>
                      <a:r>
                        <a:rPr lang="en-US" dirty="0" smtClean="0"/>
                        <a:t>Scotty</a:t>
                      </a:r>
                      <a:endParaRPr lang="en-US" dirty="0"/>
                    </a:p>
                  </a:txBody>
                  <a:tcPr/>
                </a:tc>
                <a:tc>
                  <a:txBody>
                    <a:bodyPr/>
                    <a:lstStyle/>
                    <a:p>
                      <a:r>
                        <a:rPr lang="en-US" dirty="0" smtClean="0"/>
                        <a:t>7</a:t>
                      </a:r>
                      <a:endParaRPr lang="en-US" dirty="0"/>
                    </a:p>
                  </a:txBody>
                  <a:tcPr/>
                </a:tc>
                <a:tc>
                  <a:txBody>
                    <a:bodyPr/>
                    <a:lstStyle/>
                    <a:p>
                      <a:r>
                        <a:rPr lang="en-US" dirty="0" smtClean="0"/>
                        <a:t>50</a:t>
                      </a:r>
                      <a:endParaRPr lang="en-US" dirty="0"/>
                    </a:p>
                  </a:txBody>
                  <a:tcPr/>
                </a:tc>
              </a:tr>
              <a:tr h="403497">
                <a:tc>
                  <a:txBody>
                    <a:bodyPr/>
                    <a:lstStyle/>
                    <a:p>
                      <a:r>
                        <a:rPr lang="en-US" dirty="0" smtClean="0"/>
                        <a:t>Diana </a:t>
                      </a:r>
                      <a:endParaRPr lang="en-US" dirty="0"/>
                    </a:p>
                  </a:txBody>
                  <a:tcPr/>
                </a:tc>
                <a:tc>
                  <a:txBody>
                    <a:bodyPr/>
                    <a:lstStyle/>
                    <a:p>
                      <a:r>
                        <a:rPr lang="en-US" dirty="0" smtClean="0"/>
                        <a:t>8</a:t>
                      </a:r>
                      <a:endParaRPr lang="en-US" dirty="0"/>
                    </a:p>
                  </a:txBody>
                  <a:tcPr/>
                </a:tc>
                <a:tc>
                  <a:txBody>
                    <a:bodyPr/>
                    <a:lstStyle/>
                    <a:p>
                      <a:r>
                        <a:rPr lang="en-US" dirty="0" smtClean="0"/>
                        <a:t>61</a:t>
                      </a:r>
                      <a:endParaRPr lang="en-US" dirty="0"/>
                    </a:p>
                  </a:txBody>
                  <a:tcPr/>
                </a:tc>
              </a:tr>
              <a:tr h="403497">
                <a:tc>
                  <a:txBody>
                    <a:bodyPr/>
                    <a:lstStyle/>
                    <a:p>
                      <a:r>
                        <a:rPr lang="en-US" dirty="0" smtClean="0"/>
                        <a:t>Hillary</a:t>
                      </a:r>
                      <a:endParaRPr lang="en-US" dirty="0"/>
                    </a:p>
                  </a:txBody>
                  <a:tcPr/>
                </a:tc>
                <a:tc>
                  <a:txBody>
                    <a:bodyPr/>
                    <a:lstStyle/>
                    <a:p>
                      <a:r>
                        <a:rPr lang="en-US" dirty="0" smtClean="0"/>
                        <a:t>4</a:t>
                      </a:r>
                      <a:endParaRPr lang="en-US" dirty="0"/>
                    </a:p>
                  </a:txBody>
                  <a:tcPr/>
                </a:tc>
                <a:tc>
                  <a:txBody>
                    <a:bodyPr/>
                    <a:lstStyle/>
                    <a:p>
                      <a:r>
                        <a:rPr lang="en-US" dirty="0" smtClean="0"/>
                        <a:t>72</a:t>
                      </a:r>
                      <a:endParaRPr lang="en-US" dirty="0"/>
                    </a:p>
                  </a:txBody>
                  <a:tcPr/>
                </a:tc>
              </a:tr>
            </a:tbl>
          </a:graphicData>
        </a:graphic>
      </p:graphicFrame>
      <p:sp>
        <p:nvSpPr>
          <p:cNvPr id="5" name="TextBox 4"/>
          <p:cNvSpPr txBox="1"/>
          <p:nvPr/>
        </p:nvSpPr>
        <p:spPr>
          <a:xfrm>
            <a:off x="457200" y="4724400"/>
            <a:ext cx="8382000" cy="1661993"/>
          </a:xfrm>
          <a:prstGeom prst="rect">
            <a:avLst/>
          </a:prstGeom>
          <a:noFill/>
        </p:spPr>
        <p:txBody>
          <a:bodyPr wrap="square" rtlCol="0">
            <a:spAutoFit/>
          </a:bodyPr>
          <a:lstStyle/>
          <a:p>
            <a:r>
              <a:rPr lang="en-US" sz="2800" dirty="0" smtClean="0"/>
              <a:t>Inverse Relationship:  </a:t>
            </a:r>
          </a:p>
          <a:p>
            <a:r>
              <a:rPr lang="en-US" sz="2800" dirty="0" smtClean="0"/>
              <a:t>When values of 1 variable rise, values of the other lower, vv. when 1 variable value lowers, the others rise.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Correlation</a:t>
            </a:r>
            <a:endParaRPr lang="en-US" dirty="0"/>
          </a:p>
        </p:txBody>
      </p:sp>
      <p:sp>
        <p:nvSpPr>
          <p:cNvPr id="3" name="Content Placeholder 2"/>
          <p:cNvSpPr>
            <a:spLocks noGrp="1"/>
          </p:cNvSpPr>
          <p:nvPr>
            <p:ph idx="1"/>
          </p:nvPr>
        </p:nvSpPr>
        <p:spPr>
          <a:xfrm>
            <a:off x="457200" y="1143000"/>
            <a:ext cx="8229600" cy="3657600"/>
          </a:xfrm>
        </p:spPr>
        <p:txBody>
          <a:bodyPr>
            <a:normAutofit/>
          </a:bodyPr>
          <a:lstStyle/>
          <a:p>
            <a:pPr>
              <a:buNone/>
            </a:pPr>
            <a:r>
              <a:rPr lang="en-US" sz="2800" dirty="0" smtClean="0"/>
              <a:t>Ex 1:</a:t>
            </a:r>
            <a:r>
              <a:rPr lang="en-US" dirty="0" smtClean="0"/>
              <a:t>  </a:t>
            </a:r>
          </a:p>
          <a:p>
            <a:pPr>
              <a:buNone/>
            </a:pPr>
            <a:endParaRPr lang="en-US" dirty="0" smtClean="0"/>
          </a:p>
          <a:p>
            <a:pPr>
              <a:buNone/>
            </a:pPr>
            <a:endParaRPr lang="en-US" dirty="0"/>
          </a:p>
          <a:p>
            <a:pPr>
              <a:buNone/>
            </a:pPr>
            <a:endParaRPr lang="en-US" dirty="0" smtClean="0"/>
          </a:p>
          <a:p>
            <a:pPr>
              <a:buNone/>
            </a:pPr>
            <a:endParaRPr lang="en-US" dirty="0"/>
          </a:p>
        </p:txBody>
      </p:sp>
      <p:graphicFrame>
        <p:nvGraphicFramePr>
          <p:cNvPr id="4" name="Table 3"/>
          <p:cNvGraphicFramePr>
            <a:graphicFrameLocks noGrp="1"/>
          </p:cNvGraphicFramePr>
          <p:nvPr/>
        </p:nvGraphicFramePr>
        <p:xfrm>
          <a:off x="1371600" y="1219200"/>
          <a:ext cx="5334000" cy="2560320"/>
        </p:xfrm>
        <a:graphic>
          <a:graphicData uri="http://schemas.openxmlformats.org/drawingml/2006/table">
            <a:tbl>
              <a:tblPr firstRow="1" bandRow="1">
                <a:tableStyleId>{5C22544A-7EE6-4342-B048-85BDC9FD1C3A}</a:tableStyleId>
              </a:tblPr>
              <a:tblGrid>
                <a:gridCol w="1778000"/>
                <a:gridCol w="1778000"/>
                <a:gridCol w="1778000"/>
              </a:tblGrid>
              <a:tr h="261257">
                <a:tc>
                  <a:txBody>
                    <a:bodyPr/>
                    <a:lstStyle/>
                    <a:p>
                      <a:r>
                        <a:rPr lang="en-US" dirty="0" smtClean="0"/>
                        <a:t>Participant</a:t>
                      </a:r>
                      <a:endParaRPr lang="en-US" dirty="0"/>
                    </a:p>
                  </a:txBody>
                  <a:tcPr/>
                </a:tc>
                <a:tc>
                  <a:txBody>
                    <a:bodyPr/>
                    <a:lstStyle/>
                    <a:p>
                      <a:r>
                        <a:rPr lang="en-US" dirty="0" smtClean="0"/>
                        <a:t>Test A</a:t>
                      </a:r>
                      <a:endParaRPr lang="en-US" dirty="0"/>
                    </a:p>
                  </a:txBody>
                  <a:tcPr/>
                </a:tc>
                <a:tc>
                  <a:txBody>
                    <a:bodyPr/>
                    <a:lstStyle/>
                    <a:p>
                      <a:r>
                        <a:rPr lang="en-US" dirty="0" smtClean="0"/>
                        <a:t>Test B</a:t>
                      </a:r>
                      <a:endParaRPr lang="en-US" dirty="0"/>
                    </a:p>
                  </a:txBody>
                  <a:tcPr/>
                </a:tc>
              </a:tr>
              <a:tr h="261257">
                <a:tc>
                  <a:txBody>
                    <a:bodyPr/>
                    <a:lstStyle/>
                    <a:p>
                      <a:r>
                        <a:rPr lang="en-US" dirty="0" smtClean="0"/>
                        <a:t>John</a:t>
                      </a:r>
                      <a:endParaRPr lang="en-US" dirty="0"/>
                    </a:p>
                  </a:txBody>
                  <a:tcPr/>
                </a:tc>
                <a:tc>
                  <a:txBody>
                    <a:bodyPr/>
                    <a:lstStyle/>
                    <a:p>
                      <a:r>
                        <a:rPr lang="en-US" dirty="0" smtClean="0"/>
                        <a:t>20</a:t>
                      </a:r>
                      <a:endParaRPr lang="en-US" dirty="0"/>
                    </a:p>
                  </a:txBody>
                  <a:tcPr/>
                </a:tc>
                <a:tc>
                  <a:txBody>
                    <a:bodyPr/>
                    <a:lstStyle/>
                    <a:p>
                      <a:r>
                        <a:rPr lang="en-US" dirty="0" smtClean="0"/>
                        <a:t>600</a:t>
                      </a:r>
                      <a:endParaRPr lang="en-US" dirty="0"/>
                    </a:p>
                  </a:txBody>
                  <a:tcPr/>
                </a:tc>
              </a:tr>
              <a:tr h="261257">
                <a:tc>
                  <a:txBody>
                    <a:bodyPr/>
                    <a:lstStyle/>
                    <a:p>
                      <a:r>
                        <a:rPr lang="en-US" dirty="0" smtClean="0"/>
                        <a:t>Janet</a:t>
                      </a:r>
                      <a:endParaRPr lang="en-US" dirty="0"/>
                    </a:p>
                  </a:txBody>
                  <a:tcPr/>
                </a:tc>
                <a:tc>
                  <a:txBody>
                    <a:bodyPr/>
                    <a:lstStyle/>
                    <a:p>
                      <a:r>
                        <a:rPr lang="en-US" dirty="0" smtClean="0"/>
                        <a:t>30</a:t>
                      </a:r>
                      <a:endParaRPr lang="en-US" dirty="0"/>
                    </a:p>
                  </a:txBody>
                  <a:tcPr/>
                </a:tc>
                <a:tc>
                  <a:txBody>
                    <a:bodyPr/>
                    <a:lstStyle/>
                    <a:p>
                      <a:r>
                        <a:rPr lang="en-US" dirty="0" smtClean="0"/>
                        <a:t>500</a:t>
                      </a:r>
                      <a:endParaRPr lang="en-US" dirty="0"/>
                    </a:p>
                  </a:txBody>
                  <a:tcPr/>
                </a:tc>
              </a:tr>
              <a:tr h="261257">
                <a:tc>
                  <a:txBody>
                    <a:bodyPr/>
                    <a:lstStyle/>
                    <a:p>
                      <a:r>
                        <a:rPr lang="en-US" dirty="0" smtClean="0"/>
                        <a:t>Thomas</a:t>
                      </a:r>
                      <a:endParaRPr lang="en-US" dirty="0"/>
                    </a:p>
                  </a:txBody>
                  <a:tcPr/>
                </a:tc>
                <a:tc>
                  <a:txBody>
                    <a:bodyPr/>
                    <a:lstStyle/>
                    <a:p>
                      <a:r>
                        <a:rPr lang="en-US" dirty="0" smtClean="0"/>
                        <a:t>40</a:t>
                      </a:r>
                      <a:endParaRPr lang="en-US" dirty="0"/>
                    </a:p>
                  </a:txBody>
                  <a:tcPr/>
                </a:tc>
                <a:tc>
                  <a:txBody>
                    <a:bodyPr/>
                    <a:lstStyle/>
                    <a:p>
                      <a:r>
                        <a:rPr lang="en-US" dirty="0" smtClean="0"/>
                        <a:t>400</a:t>
                      </a:r>
                      <a:endParaRPr lang="en-US" dirty="0"/>
                    </a:p>
                  </a:txBody>
                  <a:tcPr/>
                </a:tc>
              </a:tr>
              <a:tr h="261257">
                <a:tc>
                  <a:txBody>
                    <a:bodyPr/>
                    <a:lstStyle/>
                    <a:p>
                      <a:r>
                        <a:rPr lang="en-US" dirty="0" smtClean="0"/>
                        <a:t>Scotty</a:t>
                      </a:r>
                      <a:endParaRPr lang="en-US" dirty="0"/>
                    </a:p>
                  </a:txBody>
                  <a:tcPr/>
                </a:tc>
                <a:tc>
                  <a:txBody>
                    <a:bodyPr/>
                    <a:lstStyle/>
                    <a:p>
                      <a:r>
                        <a:rPr lang="en-US" dirty="0" smtClean="0"/>
                        <a:t>50</a:t>
                      </a:r>
                      <a:endParaRPr lang="en-US" dirty="0"/>
                    </a:p>
                  </a:txBody>
                  <a:tcPr/>
                </a:tc>
                <a:tc>
                  <a:txBody>
                    <a:bodyPr/>
                    <a:lstStyle/>
                    <a:p>
                      <a:r>
                        <a:rPr lang="en-US" dirty="0" smtClean="0"/>
                        <a:t>300</a:t>
                      </a:r>
                      <a:endParaRPr lang="en-US" dirty="0"/>
                    </a:p>
                  </a:txBody>
                  <a:tcPr/>
                </a:tc>
              </a:tr>
              <a:tr h="261257">
                <a:tc>
                  <a:txBody>
                    <a:bodyPr/>
                    <a:lstStyle/>
                    <a:p>
                      <a:r>
                        <a:rPr lang="en-US" dirty="0" smtClean="0"/>
                        <a:t>Diana </a:t>
                      </a:r>
                      <a:endParaRPr lang="en-US" dirty="0"/>
                    </a:p>
                  </a:txBody>
                  <a:tcPr/>
                </a:tc>
                <a:tc>
                  <a:txBody>
                    <a:bodyPr/>
                    <a:lstStyle/>
                    <a:p>
                      <a:r>
                        <a:rPr lang="en-US" dirty="0" smtClean="0"/>
                        <a:t>60</a:t>
                      </a:r>
                      <a:endParaRPr lang="en-US" dirty="0"/>
                    </a:p>
                  </a:txBody>
                  <a:tcPr/>
                </a:tc>
                <a:tc>
                  <a:txBody>
                    <a:bodyPr/>
                    <a:lstStyle/>
                    <a:p>
                      <a:r>
                        <a:rPr lang="en-US" dirty="0" smtClean="0"/>
                        <a:t>200</a:t>
                      </a:r>
                      <a:endParaRPr lang="en-US" dirty="0"/>
                    </a:p>
                  </a:txBody>
                  <a:tcPr/>
                </a:tc>
              </a:tr>
              <a:tr h="261257">
                <a:tc>
                  <a:txBody>
                    <a:bodyPr/>
                    <a:lstStyle/>
                    <a:p>
                      <a:r>
                        <a:rPr lang="en-US" dirty="0" smtClean="0"/>
                        <a:t>Hillary</a:t>
                      </a:r>
                      <a:endParaRPr lang="en-US" dirty="0"/>
                    </a:p>
                  </a:txBody>
                  <a:tcPr/>
                </a:tc>
                <a:tc>
                  <a:txBody>
                    <a:bodyPr/>
                    <a:lstStyle/>
                    <a:p>
                      <a:r>
                        <a:rPr lang="en-US" dirty="0" smtClean="0"/>
                        <a:t>70</a:t>
                      </a:r>
                      <a:endParaRPr lang="en-US" dirty="0"/>
                    </a:p>
                  </a:txBody>
                  <a:tcPr/>
                </a:tc>
                <a:tc>
                  <a:txBody>
                    <a:bodyPr/>
                    <a:lstStyle/>
                    <a:p>
                      <a:r>
                        <a:rPr lang="en-US" dirty="0" smtClean="0"/>
                        <a:t>100</a:t>
                      </a:r>
                      <a:endParaRPr lang="en-US" dirty="0"/>
                    </a:p>
                  </a:txBody>
                  <a:tcPr/>
                </a:tc>
              </a:tr>
            </a:tbl>
          </a:graphicData>
        </a:graphic>
      </p:graphicFrame>
      <p:graphicFrame>
        <p:nvGraphicFramePr>
          <p:cNvPr id="6" name="Table 5"/>
          <p:cNvGraphicFramePr>
            <a:graphicFrameLocks noGrp="1"/>
          </p:cNvGraphicFramePr>
          <p:nvPr/>
        </p:nvGraphicFramePr>
        <p:xfrm>
          <a:off x="1371600" y="3992880"/>
          <a:ext cx="5334000" cy="2560320"/>
        </p:xfrm>
        <a:graphic>
          <a:graphicData uri="http://schemas.openxmlformats.org/drawingml/2006/table">
            <a:tbl>
              <a:tblPr firstRow="1" bandRow="1">
                <a:tableStyleId>{5C22544A-7EE6-4342-B048-85BDC9FD1C3A}</a:tableStyleId>
              </a:tblPr>
              <a:tblGrid>
                <a:gridCol w="1778000"/>
                <a:gridCol w="1778000"/>
                <a:gridCol w="1778000"/>
              </a:tblGrid>
              <a:tr h="261257">
                <a:tc>
                  <a:txBody>
                    <a:bodyPr/>
                    <a:lstStyle/>
                    <a:p>
                      <a:r>
                        <a:rPr lang="en-US" dirty="0" smtClean="0"/>
                        <a:t>Participant</a:t>
                      </a:r>
                      <a:endParaRPr lang="en-US" dirty="0"/>
                    </a:p>
                  </a:txBody>
                  <a:tcPr/>
                </a:tc>
                <a:tc>
                  <a:txBody>
                    <a:bodyPr/>
                    <a:lstStyle/>
                    <a:p>
                      <a:r>
                        <a:rPr lang="en-US" dirty="0" smtClean="0"/>
                        <a:t>Test C</a:t>
                      </a:r>
                      <a:endParaRPr lang="en-US" dirty="0"/>
                    </a:p>
                  </a:txBody>
                  <a:tcPr/>
                </a:tc>
                <a:tc>
                  <a:txBody>
                    <a:bodyPr/>
                    <a:lstStyle/>
                    <a:p>
                      <a:r>
                        <a:rPr lang="en-US" dirty="0" smtClean="0"/>
                        <a:t>Test D</a:t>
                      </a:r>
                      <a:endParaRPr lang="en-US" dirty="0"/>
                    </a:p>
                  </a:txBody>
                  <a:tcPr/>
                </a:tc>
              </a:tr>
              <a:tr h="261257">
                <a:tc>
                  <a:txBody>
                    <a:bodyPr/>
                    <a:lstStyle/>
                    <a:p>
                      <a:r>
                        <a:rPr lang="en-US" dirty="0" smtClean="0"/>
                        <a:t>John</a:t>
                      </a:r>
                      <a:endParaRPr lang="en-US" dirty="0"/>
                    </a:p>
                  </a:txBody>
                  <a:tcPr/>
                </a:tc>
                <a:tc>
                  <a:txBody>
                    <a:bodyPr/>
                    <a:lstStyle/>
                    <a:p>
                      <a:r>
                        <a:rPr lang="en-US" dirty="0" smtClean="0"/>
                        <a:t>1</a:t>
                      </a:r>
                      <a:endParaRPr lang="en-US" dirty="0"/>
                    </a:p>
                  </a:txBody>
                  <a:tcPr/>
                </a:tc>
                <a:tc>
                  <a:txBody>
                    <a:bodyPr/>
                    <a:lstStyle/>
                    <a:p>
                      <a:r>
                        <a:rPr lang="en-US" dirty="0" smtClean="0"/>
                        <a:t>33</a:t>
                      </a:r>
                      <a:endParaRPr lang="en-US" dirty="0"/>
                    </a:p>
                  </a:txBody>
                  <a:tcPr/>
                </a:tc>
              </a:tr>
              <a:tr h="261257">
                <a:tc>
                  <a:txBody>
                    <a:bodyPr/>
                    <a:lstStyle/>
                    <a:p>
                      <a:r>
                        <a:rPr lang="en-US" dirty="0" smtClean="0"/>
                        <a:t>Janet</a:t>
                      </a:r>
                      <a:endParaRPr lang="en-US" dirty="0"/>
                    </a:p>
                  </a:txBody>
                  <a:tcPr/>
                </a:tc>
                <a:tc>
                  <a:txBody>
                    <a:bodyPr/>
                    <a:lstStyle/>
                    <a:p>
                      <a:r>
                        <a:rPr lang="en-US" dirty="0" smtClean="0"/>
                        <a:t>2</a:t>
                      </a:r>
                      <a:endParaRPr lang="en-US" dirty="0"/>
                    </a:p>
                  </a:txBody>
                  <a:tcPr/>
                </a:tc>
                <a:tc>
                  <a:txBody>
                    <a:bodyPr/>
                    <a:lstStyle/>
                    <a:p>
                      <a:r>
                        <a:rPr lang="en-US" dirty="0" smtClean="0"/>
                        <a:t>38</a:t>
                      </a:r>
                      <a:endParaRPr lang="en-US" dirty="0"/>
                    </a:p>
                  </a:txBody>
                  <a:tcPr/>
                </a:tc>
              </a:tr>
              <a:tr h="261257">
                <a:tc>
                  <a:txBody>
                    <a:bodyPr/>
                    <a:lstStyle/>
                    <a:p>
                      <a:r>
                        <a:rPr lang="en-US" dirty="0" smtClean="0"/>
                        <a:t>Thomas</a:t>
                      </a:r>
                      <a:endParaRPr lang="en-US" dirty="0"/>
                    </a:p>
                  </a:txBody>
                  <a:tcPr/>
                </a:tc>
                <a:tc>
                  <a:txBody>
                    <a:bodyPr/>
                    <a:lstStyle/>
                    <a:p>
                      <a:r>
                        <a:rPr lang="en-US" dirty="0" smtClean="0"/>
                        <a:t>4</a:t>
                      </a:r>
                      <a:endParaRPr lang="en-US" dirty="0"/>
                    </a:p>
                  </a:txBody>
                  <a:tcPr/>
                </a:tc>
                <a:tc>
                  <a:txBody>
                    <a:bodyPr/>
                    <a:lstStyle/>
                    <a:p>
                      <a:r>
                        <a:rPr lang="en-US" dirty="0" smtClean="0"/>
                        <a:t>40</a:t>
                      </a:r>
                      <a:endParaRPr lang="en-US" dirty="0"/>
                    </a:p>
                  </a:txBody>
                  <a:tcPr/>
                </a:tc>
              </a:tr>
              <a:tr h="261257">
                <a:tc>
                  <a:txBody>
                    <a:bodyPr/>
                    <a:lstStyle/>
                    <a:p>
                      <a:r>
                        <a:rPr lang="en-US" dirty="0" smtClean="0"/>
                        <a:t>Scotty</a:t>
                      </a:r>
                      <a:endParaRPr lang="en-US" dirty="0"/>
                    </a:p>
                  </a:txBody>
                  <a:tcPr/>
                </a:tc>
                <a:tc>
                  <a:txBody>
                    <a:bodyPr/>
                    <a:lstStyle/>
                    <a:p>
                      <a:r>
                        <a:rPr lang="en-US" dirty="0" smtClean="0"/>
                        <a:t>6</a:t>
                      </a:r>
                      <a:endParaRPr lang="en-US" dirty="0"/>
                    </a:p>
                  </a:txBody>
                  <a:tcPr/>
                </a:tc>
                <a:tc>
                  <a:txBody>
                    <a:bodyPr/>
                    <a:lstStyle/>
                    <a:p>
                      <a:r>
                        <a:rPr lang="en-US" dirty="0" smtClean="0"/>
                        <a:t>45</a:t>
                      </a:r>
                      <a:endParaRPr lang="en-US" dirty="0"/>
                    </a:p>
                  </a:txBody>
                  <a:tcPr/>
                </a:tc>
              </a:tr>
              <a:tr h="261257">
                <a:tc>
                  <a:txBody>
                    <a:bodyPr/>
                    <a:lstStyle/>
                    <a:p>
                      <a:r>
                        <a:rPr lang="en-US" dirty="0" smtClean="0"/>
                        <a:t>Diana </a:t>
                      </a:r>
                      <a:endParaRPr lang="en-US" dirty="0"/>
                    </a:p>
                  </a:txBody>
                  <a:tcPr/>
                </a:tc>
                <a:tc>
                  <a:txBody>
                    <a:bodyPr/>
                    <a:lstStyle/>
                    <a:p>
                      <a:r>
                        <a:rPr lang="en-US" dirty="0" smtClean="0"/>
                        <a:t>8</a:t>
                      </a:r>
                      <a:endParaRPr lang="en-US" dirty="0"/>
                    </a:p>
                  </a:txBody>
                  <a:tcPr/>
                </a:tc>
                <a:tc>
                  <a:txBody>
                    <a:bodyPr/>
                    <a:lstStyle/>
                    <a:p>
                      <a:r>
                        <a:rPr lang="en-US" dirty="0" smtClean="0"/>
                        <a:t>52</a:t>
                      </a:r>
                      <a:endParaRPr lang="en-US" dirty="0"/>
                    </a:p>
                  </a:txBody>
                  <a:tcPr/>
                </a:tc>
              </a:tr>
              <a:tr h="261257">
                <a:tc>
                  <a:txBody>
                    <a:bodyPr/>
                    <a:lstStyle/>
                    <a:p>
                      <a:r>
                        <a:rPr lang="en-US" dirty="0" smtClean="0"/>
                        <a:t>Hillary</a:t>
                      </a:r>
                      <a:endParaRPr lang="en-US" dirty="0"/>
                    </a:p>
                  </a:txBody>
                  <a:tcPr/>
                </a:tc>
                <a:tc>
                  <a:txBody>
                    <a:bodyPr/>
                    <a:lstStyle/>
                    <a:p>
                      <a:r>
                        <a:rPr lang="en-US" dirty="0" smtClean="0"/>
                        <a:t>9</a:t>
                      </a:r>
                      <a:endParaRPr lang="en-US" dirty="0"/>
                    </a:p>
                  </a:txBody>
                  <a:tcPr/>
                </a:tc>
                <a:tc>
                  <a:txBody>
                    <a:bodyPr/>
                    <a:lstStyle/>
                    <a:p>
                      <a:r>
                        <a:rPr lang="en-US" dirty="0" smtClean="0"/>
                        <a:t>57</a:t>
                      </a:r>
                      <a:endParaRPr lang="en-US" dirty="0"/>
                    </a:p>
                  </a:txBody>
                  <a:tcPr/>
                </a:tc>
              </a:tr>
            </a:tbl>
          </a:graphicData>
        </a:graphic>
      </p:graphicFrame>
      <p:sp>
        <p:nvSpPr>
          <p:cNvPr id="7" name="Content Placeholder 2"/>
          <p:cNvSpPr txBox="1">
            <a:spLocks/>
          </p:cNvSpPr>
          <p:nvPr/>
        </p:nvSpPr>
        <p:spPr>
          <a:xfrm>
            <a:off x="533400" y="3886200"/>
            <a:ext cx="8229600" cy="20574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Ex 2:</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Correlation</a:t>
            </a:r>
            <a:endParaRPr lang="en-US" dirty="0"/>
          </a:p>
        </p:txBody>
      </p:sp>
      <p:sp>
        <p:nvSpPr>
          <p:cNvPr id="3" name="Content Placeholder 2"/>
          <p:cNvSpPr>
            <a:spLocks noGrp="1"/>
          </p:cNvSpPr>
          <p:nvPr>
            <p:ph idx="1"/>
          </p:nvPr>
        </p:nvSpPr>
        <p:spPr>
          <a:xfrm>
            <a:off x="457200" y="1143000"/>
            <a:ext cx="8229600" cy="5334000"/>
          </a:xfrm>
        </p:spPr>
        <p:txBody>
          <a:bodyPr>
            <a:normAutofit fontScale="92500" lnSpcReduction="10000"/>
          </a:bodyPr>
          <a:lstStyle/>
          <a:p>
            <a:r>
              <a:rPr lang="en-US" dirty="0" smtClean="0"/>
              <a:t>Just b/c a correlation exists between 2 variables, does not indicate that there is a </a:t>
            </a:r>
            <a:r>
              <a:rPr lang="en-US" i="1" dirty="0" smtClean="0"/>
              <a:t>causal relationship (CR)</a:t>
            </a:r>
          </a:p>
          <a:p>
            <a:pPr lvl="1"/>
            <a:r>
              <a:rPr lang="en-US" dirty="0" smtClean="0"/>
              <a:t>That one variable CAUSES or has some direct/indirect EFFECT on the other variable.  </a:t>
            </a:r>
          </a:p>
          <a:p>
            <a:r>
              <a:rPr lang="en-US" dirty="0" smtClean="0"/>
              <a:t>In order to determine if a CR exists, an controlled experiment must be conducted</a:t>
            </a:r>
          </a:p>
          <a:p>
            <a:r>
              <a:rPr lang="en-US" dirty="0" smtClean="0"/>
              <a:t>While typically inappropriate to draw causal relationships from </a:t>
            </a:r>
            <a:r>
              <a:rPr lang="en-US" dirty="0" err="1" smtClean="0"/>
              <a:t>correlational</a:t>
            </a:r>
            <a:r>
              <a:rPr lang="en-US" dirty="0" smtClean="0"/>
              <a:t> studies, much can be learned</a:t>
            </a:r>
          </a:p>
          <a:p>
            <a:pPr lvl="1"/>
            <a:r>
              <a:rPr lang="en-US" dirty="0" smtClean="0"/>
              <a:t>In validation studies</a:t>
            </a:r>
          </a:p>
          <a:p>
            <a:pPr lvl="1"/>
            <a:r>
              <a:rPr lang="en-US" dirty="0" smtClean="0"/>
              <a:t>For developing theories for future studies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618</Words>
  <Application>Microsoft Office PowerPoint</Application>
  <PresentationFormat>On-screen Show (4:3)</PresentationFormat>
  <Paragraphs>139</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Correlation</vt:lpstr>
      <vt:lpstr>Correlation</vt:lpstr>
      <vt:lpstr>Correlation</vt:lpstr>
      <vt:lpstr>Correlation</vt:lpstr>
      <vt:lpstr>Correlation</vt:lpstr>
    </vt:vector>
  </TitlesOfParts>
  <Company>The University of Alabama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Correlation</dc:title>
  <dc:creator>Stacy Hughey Surman</dc:creator>
  <cp:lastModifiedBy>Stacy Hughey Surman</cp:lastModifiedBy>
  <cp:revision>1</cp:revision>
  <dcterms:created xsi:type="dcterms:W3CDTF">2012-03-19T17:13:46Z</dcterms:created>
  <dcterms:modified xsi:type="dcterms:W3CDTF">2012-03-19T17:16:17Z</dcterms:modified>
</cp:coreProperties>
</file>